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7" r:id="rId3"/>
    <p:sldId id="259" r:id="rId4"/>
    <p:sldId id="258" r:id="rId5"/>
    <p:sldId id="264" r:id="rId6"/>
    <p:sldId id="265" r:id="rId7"/>
    <p:sldId id="261" r:id="rId8"/>
    <p:sldId id="267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96" y="1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65FFE-2393-4116-A15C-A9ECF65E7B18}" type="datetimeFigureOut">
              <a:rPr lang="ru-RU" smtClean="0"/>
              <a:t>18.07.2024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D7F65-6BDB-4802-A17C-959F9E4CD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94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2FF90-83A8-4C97-84D4-4F251F97D17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97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8506-6B56-49A9-B5C8-DFF020D09F89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5CBB-AE10-4DC6-8EBE-74997C9D7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88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017C-EF21-417E-993C-14DE063BAC0B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03BD3-73D3-42D7-97B7-2CE2E7A23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896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4947B-38E3-48B5-BC9C-C213B4A6C9EC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254B-2949-48AD-86A3-8B6A1BC09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263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8506-6B56-49A9-B5C8-DFF020D09F89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55CBB-AE10-4DC6-8EBE-74997C9D7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775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E2A8-4502-4A43-A103-09344A08E679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4DE62-73EF-4450-AAD9-CEBA18558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35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736A4-D3CC-4771-91B2-15EF95480900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DF38C-17F8-414C-ABE6-1998597BE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401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56E32-8FF0-4D64-B3B8-59B523A1ABCD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0615A-76C1-4730-A5A3-732CCD424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733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5FAE-F9B8-4CE6-8574-3B4EA64E22E4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0EF05-6438-4553-821E-78BDBF594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546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6667-6F8B-4570-B1A9-FAB715D7777D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19BC-962B-4F29-93DB-C571F1AD2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313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5035-F3D7-418A-85AD-A997E56BC965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8A63-FF81-4707-B275-47437ACFF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449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94BA-1BBF-4BF7-B92B-D29DA9AFF9E1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9F074-9252-4641-B53B-47EE72F06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27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D8E2A8-4502-4A43-A103-09344A08E679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4DE62-73EF-4450-AAD9-CEBA18558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3529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BD02E-A824-42B5-A048-D947BF8B8466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549D-ADFB-4434-B188-9805121CC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885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017C-EF21-417E-993C-14DE063BAC0B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03BD3-73D3-42D7-97B7-2CE2E7A235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517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4947B-38E3-48B5-BC9C-C213B4A6C9EC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E254B-2949-48AD-86A3-8B6A1BC09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18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6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8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736A4-D3CC-4771-91B2-15EF95480900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DF38C-17F8-414C-ABE6-1998597BE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993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56E32-8FF0-4D64-B3B8-59B523A1ABCD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0615A-76C1-4730-A5A3-732CCD4240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049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5FAE-F9B8-4CE6-8574-3B4EA64E22E4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0EF05-6438-4553-821E-78BDBF594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142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6667-6F8B-4570-B1A9-FAB715D7777D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19BC-962B-4F29-93DB-C571F1AD24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61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F5035-F3D7-418A-85AD-A997E56BC965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C8A63-FF81-4707-B275-47437ACFFD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340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594BA-1BBF-4BF7-B92B-D29DA9AFF9E1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D9F074-9252-4641-B53B-47EE72F06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24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BD02E-A824-42B5-A048-D947BF8B8466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5549D-ADFB-4434-B188-9805121CC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63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365129"/>
            <a:ext cx="89201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AB9675-5119-49CB-86BF-61C10BDB7C50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D5DE34-6B85-4DC1-924E-F2799BDF8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66" y="365149"/>
            <a:ext cx="1215319" cy="8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0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365127"/>
            <a:ext cx="8920163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AB9675-5119-49CB-86BF-61C10BDB7C50}" type="datetimeFigureOut">
              <a:rPr lang="ru-RU"/>
              <a:pPr>
                <a:defRPr/>
              </a:pPr>
              <a:t>18.07.2024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D5DE34-6B85-4DC1-924E-F2799BDF8A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651" y="365127"/>
            <a:ext cx="1215319" cy="82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7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1" fontAlgn="base" hangingPunct="1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7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Bef>
                <a:spcPts val="75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ПОЛЯРНЫЙ ФИЛИАЛ ФГБНУ «ВНИРО»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10515600" cy="4576763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О НЕОБХОДИМОСТИ ИХТИОПАТОЛОГИЧЕСКОГО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СОПРОВОЖДЕНИЯ РЫБОВОДНОЙ ДЕЯТЕЛЬНОСТИ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Т.А. КАРАСЕВА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18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ВЕДУЩИЙ НАУЧНЫЙ СОТРУДНИК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ЛАБОРАТОРИЯ АКВАКУЛЬТУРЫ И БОЛЕЗНЕЙ ГИДРОБИОНТОВ ЦЕНТРА </a:t>
            </a:r>
          </a:p>
          <a:p>
            <a:pPr marL="0" indent="0" algn="ctr">
              <a:buNone/>
            </a:pP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ЭКОЛОГИЧЕСКОГО МОНИТОРИНГА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22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выполнения ихтиопатологического мониторинга в рыбоводных хозяйствах</a:t>
            </a:r>
          </a:p>
        </p:txBody>
      </p:sp>
      <p:sp>
        <p:nvSpPr>
          <p:cNvPr id="9" name="Объект 8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92168" cy="4351338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Микробиологические (бактериология, микология)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Паразитологические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Гистологические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Санитарно-микробиологические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исследования воды и кормов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848" y="1690692"/>
            <a:ext cx="2624328" cy="23814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458" y="4292420"/>
            <a:ext cx="2548349" cy="25239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887" y="4292420"/>
            <a:ext cx="2597121" cy="2145978"/>
          </a:xfrm>
          <a:prstGeom prst="rect">
            <a:avLst/>
          </a:prstGeom>
        </p:spPr>
      </p:pic>
      <p:pic>
        <p:nvPicPr>
          <p:cNvPr id="16" name="Объект 7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6458" y="1690692"/>
            <a:ext cx="2688610" cy="24127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0842" y="4581511"/>
            <a:ext cx="2766334" cy="194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1" y="365129"/>
            <a:ext cx="9585959" cy="585847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Научное сопровождение  процессов выращивания объектов аквакультуры и наблюдение за ихтиопатологическим благополучием рыбоводных хозяйств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94262" y="1645920"/>
            <a:ext cx="11152681" cy="4841589"/>
          </a:xfrm>
        </p:spPr>
        <p:txBody>
          <a:bodyPr/>
          <a:lstStyle/>
          <a:p>
            <a:pPr marL="0" indent="0" algn="just">
              <a:buNone/>
            </a:pP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исследований: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Радужная форель (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Parasalmo mykiss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Нельма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Stenodus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leucichthys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nekma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Осетр (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Acipenser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baeri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Сиг (</a:t>
            </a:r>
            <a:r>
              <a:rPr lang="en-US" sz="1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Coregonus </a:t>
            </a:r>
            <a:r>
              <a:rPr lang="en-US" sz="1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lavaretus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Корма</a:t>
            </a:r>
            <a:r>
              <a:rPr 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рыбные продукционные </a:t>
            </a:r>
            <a:endParaRPr 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Вода  рыбоводных хозяйств </a:t>
            </a:r>
          </a:p>
          <a:p>
            <a:pPr algn="just">
              <a:buFont typeface="Wingdings" panose="05000000000000000000" pitchFamily="2" charset="2"/>
              <a:buChar char="ü"/>
            </a:pP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en-US" sz="2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ОЗ. ИМАНДРА</a:t>
            </a:r>
            <a:endParaRPr lang="en-US" sz="1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0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 </a:t>
            </a:r>
            <a:r>
              <a:rPr lang="ru-RU" sz="1200" b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КАНДАЛАКШСКИЙ </a:t>
            </a:r>
            <a:r>
              <a:rPr lang="ru-RU" sz="12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ЗАЛИВ БЕЛОГО МОРЯ</a:t>
            </a:r>
            <a:endParaRPr lang="ru-RU" sz="1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9251" y="1645920"/>
            <a:ext cx="3845743" cy="23012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9476" y="3745979"/>
            <a:ext cx="3415886" cy="256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52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ПРЕСНОВОДНЫЕ РЫБОВОДНЫЕ ХОЗЯЙСТВА И ВЗАИМООБМЕН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ПАТОГЕНАМИ МЕЖДУ ДИКИМИ И КУЛЬТИВИРУЕМЫМИ РЫБАМИ</a:t>
            </a:r>
            <a:endParaRPr lang="ru-RU" sz="1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72023" y="1147155"/>
            <a:ext cx="6583365" cy="5079077"/>
          </a:xfrm>
        </p:spPr>
        <p:txBody>
          <a:bodyPr/>
          <a:lstStyle/>
          <a:p>
            <a:pPr marL="171450" marR="0" lvl="0" indent="0" algn="just" defTabSz="914400" rtl="0" eaLnBrk="1" fontAlgn="base" latinLnBrk="0" hangingPunct="1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пресной воде радужная форель ежегодно подвергается заражению бактериями и водными грибами. Наиболее часто у культивируемой рыбы определяется ассоциация бактерий, среди которых доминирующая роль принадлежит подвижным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аэромонадам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 период летнего прогрева воды они вызывают бактериальную геморрагическую септицемию (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аэромоноз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Эта болезнь отрицательно отражается на состоянии иммунной системы и темпе роста молоди лососевых рыб, а в отдельных случаях является причиной повышенных отходов. </a:t>
            </a:r>
          </a:p>
          <a:p>
            <a:pPr marL="171450" marR="0" lvl="0" indent="0" algn="just" defTabSz="914400" rtl="0" eaLnBrk="1" fontAlgn="base" latinLnBrk="0" hangingPunct="1">
              <a:lnSpc>
                <a:spcPct val="107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Гиродактилез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возбудитель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Gyrodactylus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salaris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результате паразитологического мониторинга в бассейне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Нижнетуломского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водохранилища были обнаружены два очага этого смертельного для молоди семги заболевания. Источник заражения – радужная форель-беглецы из садков. Введены меры, ограничивающие в этом водоеме создание новых рыбоводных хозяйств.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39786" y="2057400"/>
            <a:ext cx="3932237" cy="3811588"/>
          </a:xfrm>
        </p:spPr>
        <p:txBody>
          <a:bodyPr/>
          <a:lstStyle/>
          <a:p>
            <a:endParaRPr lang="ru-RU" dirty="0"/>
          </a:p>
          <a:p>
            <a:pPr algn="ctr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Аэромоноз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культивируемого сига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A6962A8-6D7E-A79D-EF87-1A4BFD6C6F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9338" y="3073775"/>
            <a:ext cx="3493135" cy="2281555"/>
          </a:xfrm>
          <a:prstGeom prst="rect">
            <a:avLst/>
          </a:prstGeom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43629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ЯЗВЕННЫЙ ДЕРМАЛЬНЫЙ НЕКРОЗ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UDN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АТЛАНТИЧЕСКОГО ЛОСОСЯ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0698" y="1975104"/>
            <a:ext cx="5511337" cy="460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Язвенный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дермальный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некроз (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UDN)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является болезнью неизвестной этиологии, которая поражает преимущественно атлантического лосося (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Salmo salar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и кумжу (</a:t>
            </a:r>
            <a:r>
              <a:rPr lang="en-US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ru-RU" sz="2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trutta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в период нерестового хода и нереста. В реках Кольского полуострова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вспышка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UDN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произошла в 2015 г. и продолжается до сих пор. Заболевание оказало крайне негативное воздействие на естественное и заводское воспроизводство семги.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Признаки заболевания наблюдались у сига и культивируемой радужной форели.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CB56EF64-DADA-EDD4-AFCE-51BA5736D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8280914" y="2081787"/>
            <a:ext cx="3520388" cy="2523464"/>
          </a:xfrm>
          <a:prstGeom prst="rect">
            <a:avLst/>
          </a:prstGeom>
          <a:noFill/>
          <a:ln w="9525">
            <a:solidFill>
              <a:sysClr val="windowText" lastClr="000000"/>
            </a:solidFill>
            <a:miter lim="800000"/>
            <a:headEnd/>
            <a:tailEnd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2B2039-CADD-98E3-10BC-BCD3F15570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379" y="4197955"/>
            <a:ext cx="3365734" cy="2523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77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969" y="361977"/>
            <a:ext cx="8920163" cy="863319"/>
          </a:xfrm>
        </p:spPr>
        <p:txBody>
          <a:bodyPr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РАДУЖНОЙ ФОРЕЛИ В БЕЛОМ МОРЕ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1891" y="1225296"/>
            <a:ext cx="11022676" cy="5128207"/>
          </a:xfrm>
        </p:spPr>
        <p:txBody>
          <a:bodyPr/>
          <a:lstStyle/>
          <a:p>
            <a:pPr lvl="0" algn="just"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Белом море многие годы основную проблему представляет бактериальное заболевание радужной форели - вибриоз.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Болезнь имеет экономическое значение за счет гибели рыб и потери товарного вида рыбопродукции.</a:t>
            </a:r>
            <a:endParaRPr lang="ru-RU" sz="1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Возбудители - подвижные бактерии 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Vibrio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Listonella</a:t>
            </a:r>
            <a:r>
              <a:rPr lang="en-US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anguillarum</a:t>
            </a:r>
            <a:r>
              <a:rPr lang="ru-RU" sz="1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являются обычными обитателями морских вод. </a:t>
            </a:r>
          </a:p>
          <a:p>
            <a:pPr algn="just">
              <a:spcAft>
                <a:spcPts val="0"/>
              </a:spcAft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вспышки </a:t>
            </a:r>
            <a:r>
              <a:rPr lang="ru-RU" sz="1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вибриоза</a:t>
            </a: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Кандалакшском заливе произошли в 2004-2005 гг. Смертность рыб при этом заболевании по годам колеблется от 5 до 40 % и во многом зависит от исходной навески рыбы и качества посадочного материала.</a:t>
            </a:r>
          </a:p>
          <a:p>
            <a:pPr lvl="0" algn="just">
              <a:spcAft>
                <a:spcPts val="0"/>
              </a:spcAft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Болезнь начинается при температурах воды, превышающих 10 ºС, и может длиться вплоть до реализации товарной рыбы в октябре. </a:t>
            </a:r>
          </a:p>
          <a:p>
            <a:pPr algn="just">
              <a:spcAft>
                <a:spcPts val="0"/>
              </a:spcAf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724" y="4161825"/>
            <a:ext cx="2941452" cy="2168560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2070700" y="4191686"/>
            <a:ext cx="2871337" cy="216181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72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0BAAC5-E523-9D46-AE7F-0104FBFB1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АЛИМЕНТАРНЫЕ ТОКСИКОЗЫ В ФОРЕЛЕВЫХ ХОЗЯЙСТВАХ на примере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Т-ТОКСИКОЗА (ФУЗАРИОЗА)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54DB44-A1C2-85F6-F346-AEEEB1222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9527" y="1825625"/>
            <a:ext cx="6134793" cy="4667248"/>
          </a:xfrm>
        </p:spPr>
        <p:txBody>
          <a:bodyPr/>
          <a:lstStyle/>
          <a:p>
            <a:pPr algn="just"/>
            <a:r>
              <a:rPr lang="ru-RU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Многие виды плесневых грибов образуют</a:t>
            </a:r>
            <a:r>
              <a:rPr lang="ru-RU" sz="2000" b="1" i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токсины. </a:t>
            </a:r>
            <a:r>
              <a:rPr lang="ru-RU" sz="2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устойчивы и термостабильны, поэтому не разрушаются при техно­логических процессах приготовления кормов.</a:t>
            </a:r>
            <a:r>
              <a:rPr lang="ru-RU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</a:t>
            </a:r>
            <a:r>
              <a:rPr lang="ru-RU" sz="2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Batang" panose="02030600000101010101" pitchFamily="18" charset="-127"/>
                <a:cs typeface="Times New Roman" panose="02020603050405020304" pitchFamily="18" charset="0"/>
              </a:rPr>
              <a:t>рибы и продукты их жизнедеятельности</a:t>
            </a:r>
            <a:r>
              <a:rPr lang="ru-RU" sz="20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попадают в организм животных с кормом. Форель и карп являются видами, наиболее чувствительными к микотоксинам. </a:t>
            </a:r>
          </a:p>
          <a:p>
            <a:pPr algn="just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радужной форели на фоне высокой смертности токсикоз протекал практически бессимптомно, сопровождался нарушением функций желудочно-кишечного тракта и печени. Вследствие этого пища не переваривалась, рыба отказывалась от корма и погибала.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 выживших особей развились  опухоли печени и желчных протоков. Смертность рыб составила около 40 %.</a:t>
            </a:r>
            <a:endParaRPr lang="ru-RU" sz="20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2CCDA60-2432-9B23-AD1A-74B7AFA4B0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1181" y="2010300"/>
            <a:ext cx="4202286" cy="199099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BC7A4B-60A5-0B64-E749-DE4B15879E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8319" y="4455506"/>
            <a:ext cx="2493010" cy="225298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253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1" y="365127"/>
            <a:ext cx="8538555" cy="782029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838201" y="1147156"/>
            <a:ext cx="10758053" cy="5253644"/>
          </a:xfrm>
        </p:spPr>
        <p:txBody>
          <a:bodyPr/>
          <a:lstStyle/>
          <a:p>
            <a:pPr marL="0" lvl="0" indent="0" algn="just" ea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Результаты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ихтиопатологического мониторинга в пресноводных и морских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рыбоводных хозяйствах показали, что в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Мурманской области 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отсутствуют карантинные болезни из списка Международного эпизоотического бюро (МЭБ) или признанные таковыми в соответствии с нормативными документами РФ.</a:t>
            </a:r>
          </a:p>
          <a:p>
            <a:pPr marL="0" lvl="0" indent="0" algn="just" ea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последние годы при выращивании лососевых рыб основную проблему составляют болезни, для которых характерна широкая распространенность в водной среде и природная очаговость – это различные аэромонозы, миксобактериозы, вибриоз и др. Тем не менее, они могут существенно влиять на рост и выживаемость рыбы в зависимости от конкретных условий выращивания. </a:t>
            </a:r>
          </a:p>
          <a:p>
            <a:pPr marL="0" lvl="0" indent="0" algn="just" ea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связи с этим важно, чтобы при выборе рыбоводных участков и организации форелевых хозяйств учитывались не только гидрологические особенности акваторий, но и оценивались риски возникновения инфекционных и паразитарных болезней.</a:t>
            </a:r>
          </a:p>
          <a:p>
            <a:pPr marL="0" lvl="0" indent="0" algn="just" ea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настоящее время во всем мире мониторинг болезней рыб признан наиболее эффективной </a:t>
            </a:r>
            <a:r>
              <a:rPr lang="ru-RU" sz="1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вориой</a:t>
            </a: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поддержания ихтиопатологического благополучия рыбоводных хозяйств и профилактики распространения патогенных организмов в окружающей среде.</a:t>
            </a:r>
          </a:p>
          <a:p>
            <a:pPr marL="0" lvl="0" indent="0" algn="just" ea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Мониторинг позволяет решать целый ряд задач-это диагностика  заболеваний, определение патогенных микроорганизмов и паразитов, источников заражения и разработка методов профилактики и лечения рыбы.</a:t>
            </a:r>
          </a:p>
          <a:p>
            <a:pPr marL="0" lvl="0" indent="0" algn="just" ea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ru-RU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664978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овый макет ВНИРО.potx" id="{FBBC32ED-CE94-4F24-802B-C5FD8F8C62A7}" vid="{544DA483-6D24-43F2-874F-3F8137AB35FE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Новый макет ВНИРО.potx" id="{FBBC32ED-CE94-4F24-802B-C5FD8F8C62A7}" vid="{544DA483-6D24-43F2-874F-3F8137AB35F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682</Words>
  <Application>Microsoft Office PowerPoint</Application>
  <PresentationFormat>Широкоэкранный</PresentationFormat>
  <Paragraphs>57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8" baseType="lpstr">
      <vt:lpstr>Aptos</vt:lpstr>
      <vt:lpstr>Arial</vt:lpstr>
      <vt:lpstr>Batang</vt:lpstr>
      <vt:lpstr>Calibri</vt:lpstr>
      <vt:lpstr>Calibri Light</vt:lpstr>
      <vt:lpstr>Tahoma</vt:lpstr>
      <vt:lpstr>Times New Roman</vt:lpstr>
      <vt:lpstr>Wingdings</vt:lpstr>
      <vt:lpstr>1_Тема Office</vt:lpstr>
      <vt:lpstr>2_Тема Office</vt:lpstr>
      <vt:lpstr>ПОЛЯРНЫЙ ФИЛИАЛ ФГБНУ «ВНИРО» </vt:lpstr>
      <vt:lpstr> Методы выполнения ихтиопатологического мониторинга в рыбоводных хозяйствах</vt:lpstr>
      <vt:lpstr> Научное сопровождение  процессов выращивания объектов аквакультуры и наблюдение за ихтиопатологическим благополучием рыбоводных хозяйств</vt:lpstr>
      <vt:lpstr>ПРЕСНОВОДНЫЕ РЫБОВОДНЫЕ ХОЗЯЙСТВА И ВЗАИМООБМЕН  ПАТОГЕНАМИ МЕЖДУ ДИКИМИ И КУЛЬТИВИРУЕМЫМИ РЫБАМИ</vt:lpstr>
      <vt:lpstr>ЯЗВЕННЫЙ ДЕРМАЛЬНЫЙ НЕКРОЗ (UDN) АТЛАНТИЧЕСКОГО ЛОСОСЯ</vt:lpstr>
      <vt:lpstr>БОЛЕЗНИ РАДУЖНОЙ ФОРЕЛИ В БЕЛОМ МОРЕ</vt:lpstr>
      <vt:lpstr>АЛИМЕНТАРНЫЕ ТОКСИКОЗЫ В ФОРЕЛЕВЫХ ХОЗЯЙСТВАХ на примере  Т-ТОКСИКОЗА (ФУЗАРИОЗА)</vt:lpstr>
      <vt:lpstr>ЗАКЛЮЧЕНИЕ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Карасева Татьяна Альфредовна</dc:creator>
  <cp:lastModifiedBy>Студенов Игорь Иванович</cp:lastModifiedBy>
  <cp:revision>16</cp:revision>
  <dcterms:created xsi:type="dcterms:W3CDTF">2024-07-16T10:55:14Z</dcterms:created>
  <dcterms:modified xsi:type="dcterms:W3CDTF">2024-07-18T13:48:09Z</dcterms:modified>
</cp:coreProperties>
</file>